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0" r:id="rId6"/>
    <p:sldId id="261" r:id="rId7"/>
    <p:sldId id="263" r:id="rId8"/>
    <p:sldId id="264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6942-3687-416E-B514-2A7250E0FD0F}" type="datetimeFigureOut">
              <a:rPr lang="en-US" smtClean="0"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F73-FAE7-451E-8C47-9DB4DCA1B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94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6942-3687-416E-B514-2A7250E0FD0F}" type="datetimeFigureOut">
              <a:rPr lang="en-US" smtClean="0"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F73-FAE7-451E-8C47-9DB4DCA1B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622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6942-3687-416E-B514-2A7250E0FD0F}" type="datetimeFigureOut">
              <a:rPr lang="en-US" smtClean="0"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F73-FAE7-451E-8C47-9DB4DCA1B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559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6942-3687-416E-B514-2A7250E0FD0F}" type="datetimeFigureOut">
              <a:rPr lang="en-US" smtClean="0"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F73-FAE7-451E-8C47-9DB4DCA1B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532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6942-3687-416E-B514-2A7250E0FD0F}" type="datetimeFigureOut">
              <a:rPr lang="en-US" smtClean="0"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F73-FAE7-451E-8C47-9DB4DCA1B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87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6942-3687-416E-B514-2A7250E0FD0F}" type="datetimeFigureOut">
              <a:rPr lang="en-US" smtClean="0"/>
              <a:t>5/11/2014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F73-FAE7-451E-8C47-9DB4DCA1B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360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6942-3687-416E-B514-2A7250E0FD0F}" type="datetimeFigureOut">
              <a:rPr lang="en-US" smtClean="0"/>
              <a:t>5/11/2014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F73-FAE7-451E-8C47-9DB4DCA1B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55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6942-3687-416E-B514-2A7250E0FD0F}" type="datetimeFigureOut">
              <a:rPr lang="en-US" smtClean="0"/>
              <a:t>5/11/2014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F73-FAE7-451E-8C47-9DB4DCA1B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182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6942-3687-416E-B514-2A7250E0FD0F}" type="datetimeFigureOut">
              <a:rPr lang="en-US" smtClean="0"/>
              <a:t>5/11/2014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F73-FAE7-451E-8C47-9DB4DCA1B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0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6942-3687-416E-B514-2A7250E0FD0F}" type="datetimeFigureOut">
              <a:rPr lang="en-US" smtClean="0"/>
              <a:t>5/11/2014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F73-FAE7-451E-8C47-9DB4DCA1B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631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6942-3687-416E-B514-2A7250E0FD0F}" type="datetimeFigureOut">
              <a:rPr lang="en-US" smtClean="0"/>
              <a:t>5/11/2014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AF73-FAE7-451E-8C47-9DB4DCA1B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03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76942-3687-416E-B514-2A7250E0FD0F}" type="datetimeFigureOut">
              <a:rPr lang="en-US" smtClean="0"/>
              <a:t>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CAF73-FAE7-451E-8C47-9DB4DCA1B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1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9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dirty="0" smtClean="0"/>
              <a:t>college physics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UVU Summer 2010 Rm. 202 </a:t>
            </a:r>
          </a:p>
          <a:p>
            <a:r>
              <a:rPr lang="en-US" dirty="0" smtClean="0"/>
              <a:t>MTWT 11am-12:50pm</a:t>
            </a:r>
          </a:p>
          <a:p>
            <a:r>
              <a:rPr lang="en-US" dirty="0" smtClean="0"/>
              <a:t>Instructor Tim </a:t>
            </a:r>
            <a:r>
              <a:rPr lang="en-US" dirty="0" err="1" smtClean="0"/>
              <a:t>Wendler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60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Textbook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43608"/>
            <a:ext cx="52578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“college physics: a strategic approach” </a:t>
            </a:r>
            <a:r>
              <a:rPr lang="en-US" sz="2400" i="1" dirty="0" smtClean="0"/>
              <a:t>third edition</a:t>
            </a:r>
            <a:r>
              <a:rPr lang="en-US" sz="2400" dirty="0" smtClean="0"/>
              <a:t>, Knight, Jones, Field</a:t>
            </a:r>
          </a:p>
          <a:p>
            <a:r>
              <a:rPr lang="en-US" sz="2400" dirty="0" smtClean="0"/>
              <a:t>We will cover the first 16 chapters</a:t>
            </a:r>
          </a:p>
          <a:p>
            <a:pPr lvl="1"/>
            <a:r>
              <a:rPr lang="en-US" sz="2000" dirty="0" smtClean="0"/>
              <a:t>Accelerated Motion , Circular Motion, Harmonic Motion</a:t>
            </a:r>
          </a:p>
          <a:p>
            <a:pPr lvl="1"/>
            <a:r>
              <a:rPr lang="en-US" sz="2000" dirty="0" smtClean="0"/>
              <a:t>Vectors and Forces</a:t>
            </a:r>
          </a:p>
          <a:p>
            <a:pPr lvl="1"/>
            <a:r>
              <a:rPr lang="en-US" sz="2000" dirty="0" smtClean="0"/>
              <a:t>Gravity</a:t>
            </a:r>
          </a:p>
          <a:p>
            <a:pPr lvl="1"/>
            <a:r>
              <a:rPr lang="en-US" sz="2000" dirty="0" smtClean="0"/>
              <a:t>Momentum, Energy, and Work</a:t>
            </a:r>
          </a:p>
          <a:p>
            <a:pPr lvl="1"/>
            <a:r>
              <a:rPr lang="en-US" sz="2000" dirty="0" smtClean="0"/>
              <a:t>Thermal Properties of Matter</a:t>
            </a:r>
          </a:p>
          <a:p>
            <a:pPr lvl="1"/>
            <a:r>
              <a:rPr lang="en-US" sz="2000" dirty="0" smtClean="0"/>
              <a:t>Fluids and Waves</a:t>
            </a:r>
          </a:p>
          <a:p>
            <a:endParaRPr lang="en-US" sz="2400" dirty="0"/>
          </a:p>
        </p:txBody>
      </p:sp>
      <p:pic>
        <p:nvPicPr>
          <p:cNvPr id="1026" name="Picture 2" descr="http://www.calpoly.edu/%7Erknight/images/KJFCov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8870" y="2590800"/>
            <a:ext cx="3162849" cy="4050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097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848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50% Homework</a:t>
            </a:r>
          </a:p>
          <a:p>
            <a:pPr lvl="1"/>
            <a:r>
              <a:rPr lang="en-US" sz="2400" dirty="0" smtClean="0"/>
              <a:t>This grade will come directly from MasteringPhysics.com</a:t>
            </a:r>
          </a:p>
          <a:p>
            <a:r>
              <a:rPr lang="en-US" sz="2400" dirty="0" smtClean="0"/>
              <a:t>30% </a:t>
            </a:r>
            <a:r>
              <a:rPr lang="en-US" sz="2400" smtClean="0"/>
              <a:t>In-class </a:t>
            </a:r>
            <a:r>
              <a:rPr lang="en-US" sz="2400" smtClean="0"/>
              <a:t>quizzes </a:t>
            </a:r>
            <a:r>
              <a:rPr lang="en-US" sz="240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QQ</a:t>
            </a:r>
            <a:endParaRPr lang="en-US" sz="2400" dirty="0" smtClean="0"/>
          </a:p>
          <a:p>
            <a:pPr lvl="1"/>
            <a:r>
              <a:rPr lang="en-US" sz="2400" dirty="0" smtClean="0"/>
              <a:t>Each day, questions will be asked throughout the lecture</a:t>
            </a:r>
          </a:p>
          <a:p>
            <a:pPr lvl="1"/>
            <a:r>
              <a:rPr lang="en-US" sz="2400" dirty="0" smtClean="0"/>
              <a:t>The question will be over what was taught minutes earlier</a:t>
            </a:r>
          </a:p>
          <a:p>
            <a:r>
              <a:rPr lang="en-US" sz="2400" dirty="0" smtClean="0"/>
              <a:t>10% Midterm</a:t>
            </a:r>
          </a:p>
          <a:p>
            <a:r>
              <a:rPr lang="en-US" sz="2400" dirty="0" smtClean="0"/>
              <a:t>10% Final</a:t>
            </a:r>
          </a:p>
          <a:p>
            <a:endParaRPr lang="en-U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59535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warm up</a:t>
            </a:r>
            <a:endParaRPr lang="en-US" dirty="0"/>
          </a:p>
        </p:txBody>
      </p:sp>
      <p:pic>
        <p:nvPicPr>
          <p:cNvPr id="1026" name="Picture 2" descr="http://obrienclan.com/wp-content/uploads/2012/02/Dan_OBri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133600"/>
            <a:ext cx="2239846" cy="390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614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04801"/>
                <a:ext cx="8229600" cy="21336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Suppose that, from measurements in a microscope, you determine that a certain bacterium covers an area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1.5 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. </a:t>
                </a:r>
                <a:r>
                  <a:rPr lang="en-US" dirty="0"/>
                  <a:t>Convert this to square meters.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04801"/>
                <a:ext cx="8229600" cy="2133600"/>
              </a:xfrm>
              <a:blipFill rotWithShape="0">
                <a:blip r:embed="rId2"/>
                <a:stretch>
                  <a:fillRect l="-1704" t="-3714" r="-1185" b="-5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https://encrypted-tbn0.gstatic.com/images?q=tbn:ANd9GcQEJXfdBq47tZjQj834wQLC1V3vQ4C8KfqvdShAV7KB7DRBWR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042" y="2514600"/>
            <a:ext cx="2333625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09600" y="2514600"/>
                <a:ext cx="4857547" cy="1305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1.50</m:t>
                      </m:r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𝜇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/>
                              <a:ea typeface="Cambria Math"/>
                            </a:rPr>
                            <m:t>m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latin typeface="Cambria Math"/>
                                      <a:ea typeface="Cambria Math"/>
                                    </a:rPr>
                                    <m:t>1×</m:t>
                                  </m:r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smtClean="0">
                                          <a:latin typeface="Cambria Math"/>
                                          <a:ea typeface="Cambria Math"/>
                                        </a:rPr>
                                        <m:t>10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latin typeface="Cambria Math"/>
                                          <a:ea typeface="Cambria Math"/>
                                        </a:rPr>
                                        <m:t>−6</m:t>
                                      </m:r>
                                    </m:sup>
                                  </m:sSup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/>
                                      <a:ea typeface="Cambria Math"/>
                                    </a:rPr>
                                    <m:t>m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  <m:r>
                                    <a:rPr lang="en-US" sz="3200" b="0" i="1" smtClean="0">
                                      <a:latin typeface="Cambria Math"/>
                                      <a:ea typeface="Cambria Math"/>
                                    </a:rPr>
                                    <m:t>𝜇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/>
                                      <a:ea typeface="Cambria Math"/>
                                    </a:rPr>
                                    <m:t>m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514600"/>
                <a:ext cx="4857547" cy="1305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 flipH="1">
            <a:off x="1524000" y="2895600"/>
            <a:ext cx="762000" cy="76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3657600" y="3167599"/>
            <a:ext cx="762000" cy="76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09600" y="5105400"/>
                <a:ext cx="738926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</a:rPr>
                      <m:t>1.50</m:t>
                    </m:r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d>
                      <m:d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1×</m:t>
                        </m:r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ea typeface="Cambria Math"/>
                              </a:rPr>
                              <m:t>−6</m:t>
                            </m:r>
                            <m:r>
                              <a:rPr lang="en-US" sz="3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sz="32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3200" b="0" i="0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m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3200" i="1" smtClean="0"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sz="32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/>
                      </a:rPr>
                      <m:t>1.</m:t>
                    </m:r>
                    <m:r>
                      <a:rPr lang="en-US" sz="3200" b="0" i="1" smtClean="0">
                        <a:latin typeface="Cambria Math"/>
                        <a:ea typeface="Cambria Math"/>
                      </a:rPr>
                      <m:t>5</m:t>
                    </m:r>
                    <m:r>
                      <a:rPr lang="en-US" sz="3200" i="1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12</m:t>
                        </m:r>
                      </m:sup>
                    </m:sSup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200" b="0" i="0" smtClean="0">
                            <a:latin typeface="Cambria Math"/>
                            <a:ea typeface="Cambria Math"/>
                          </a:rPr>
                          <m:t>m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5105400"/>
                <a:ext cx="7389267" cy="58477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ounded Rectangle 1"/>
          <p:cNvSpPr/>
          <p:nvPr/>
        </p:nvSpPr>
        <p:spPr>
          <a:xfrm>
            <a:off x="5257800" y="5050322"/>
            <a:ext cx="2895600" cy="64856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37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81001"/>
                <a:ext cx="8229600" cy="16002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Suppose that you find the volume of all the oceans to be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1.4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km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in a reference book. </a:t>
                </a:r>
                <a:r>
                  <a:rPr lang="en-US" dirty="0" smtClean="0"/>
                  <a:t>What </a:t>
                </a:r>
                <a:r>
                  <a:rPr lang="en-US" dirty="0"/>
                  <a:t>is this volume in cubic meters?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81001"/>
                <a:ext cx="8229600" cy="1600200"/>
              </a:xfrm>
              <a:blipFill rotWithShape="0">
                <a:blip r:embed="rId2"/>
                <a:stretch>
                  <a:fillRect l="-1704" t="-4962" b="-95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utoShape 2" descr="data:image/jpeg;base64,/9j/4AAQSkZJRgABAQAAAQABAAD/2wCEAAkGBxQTEhUUExQWFRUXFxUWFRgYGRgVGBYWFBQYFxQUFhUYHSggGBolHBQUITEhJSkrLi4uGB8zODMsNygtLisBCgoKDg0OGhAQGywkHCQsLCwsLCwwLCwsLCwsLCwsLCwsLCwsLCwsLCwsLCwsLCwsLCwsLCwsLCwsLCwsLCwsLP/AABEIAMIBAwMBIgACEQEDEQH/xAAbAAACAwEBAQAAAAAAAAAAAAADBAACBQEGB//EAEAQAAECBAQDBgMFBwMEAwAAAAECEQADEiEEMUFRImFxBRMygZGhUsHwFEJisdEGFSMzcoLhQ5LxFqKy0mNzk//EABkBAQEBAQEBAAAAAAAAAAAAAAABAgMEBf/EAC8RAQACAQIFAQUIAwAAAAAAAAABAhEDEhMhMUFRBFKBkaHhIjJhcbHB0fAUI0L/2gAMAwEAAhEDEQA/APRfZ4sMOIV+0KgiMYY+ntl490Gk4F9IYl9jvkIXldotD0jtojKMTF+zUTXun/Ti/hMKzuxFJzSRGxL/AGnUNjFl/tK4uIzE6vhr/W8zN7PI0hdWHIj0c7tZCoycTOSco70m09Yc7RHYiJUXEqBTFRUTDHaKS55HIMDUsxAsmO0HaLFUmQysxyqLmSdo53Z2jcVZy4DHRHQiLhEXamVQIsBFwiLiXDCZDAgiTBEyTBE4U7QxC5DSuLidBk4BW0ET2YvYxn7K8wO/iqp8N/ute0UV2coaQjYcyZmRx4YVhCI4JB2jpEQzmQ0gweWiCSsMraNDDdnKMc72rXqsZktKTDkpJjVw3Y25jQk4FKdI8ep6qsdHorpWliysCtUHHYqjmoRuCKTEE5KbyB/OPLPqb9uTtwY7sj9w/iiQ+rBAlySf9v8A6xIvHv7ScOPDxMzsqYPuwpMwSh92ND9+zfhA8oGvtZZzAj11jU7w4zNOzMVIO0UMsxomek52jlCD972jrGe7nOGcUGKKSY1RhHyUIYl9iTFeEA+ca3Vjqm2Z6POLSYApKo9PP7DWnx0p/qUE+hOcWl/s5MUHSEq6KSfnGo1aRzzCbLdMPJsqOgqj1Mz9nVp8VKdbqSMupisvsRJ/1JX/AOiT+Rjca2n5Z22eeQpUNS5i42z2XKTczpXkoE+ghuV2Mk+FSFdFB/SE62nCxWzCROVBAonaN4/s8fh9xFkfs6dvcRj/ACNHyuy/hiS8MTtDknsdaskvG5hewgDd42pUtKAwt1jzavrIj7jrTRmeryKewJnwmCp7AXqG8xGv2sJoYyUy1KOZIDgaFybxhYvsnGrJqUpQOYCmT0py9oaeta8Zm1Y/Vm9YrOIrMnpXYrZqSPMQRczDyWrWCdk8R82yjzM/seagsqWX5cXul4knsyYosEKfZiPzjvwa2521OX4Yj+XHjTHKKc3qZv7S4ZA4AVHYJI91NAU/tXLLPLYHO+XlTeMdP7PT/g9xEPYM8f6Z9Un8jGI0PS+1n3tTr6/s/J6VPb2GI8XlSofmIXn9t4V2ZR6C35xhnsOcP9M+x+cMSv2bnHRKeRN/Z4xwPTV57/nC8bWty2/JpjtHBnU/7V/pBUz8IbhSPMlP5iMeb+zk5OiT0UPm0UHYi/vUp6qS3qD8ocPRnpqT8Ti6sdafJsK7RwiXzLbAn0OUVk9u4dvAoHZn93jNR2Io/flf7/0EGR2BvNljzeJNNCOtpI1NaelYb2F7TlKFlJHJw/pD1Y3jzf8A06sNSqWeZB/K4i47BmE3UhH9CWN+gEeW2nozzi/J6K6mrHKaPRxQyw7teEezuz1yjeapY2INuly0aBVHntERPKcvRWZmPtRhwCOR2sbxIyuYeGVjQfuDyJgSiT92CKwahoYglKG8fYiK9nz5tPcuqQTpHPsnIw4lUwZEx0zFnMmNxliZgsjB81Dy/wAw1Jw6hktQ9RFGO5joSecWU3RDUw0xQzmK9SflGhK7TAFyT5R50JMFTVuY899CturpGvMdGrisTKmBiqaOiiPbKAyOy8JSclE6qYq8i1oVTMXuY7WreJGnMRiszHvSdaJnMxlMR2SnOWhxqlRQQfIEQeVg1pTSMJKIzYqBv/c8BBMFRPWMiR5mE78Yzn4/tLMXpnP8fwIezlKUk/Z0y2zpWgDyZJh6dhlMWFO7AkluaVD5Qj9pmfEr1joxC9VK9Y5WrefHz/d0jVpHn5fsdQkMxM24bM26ObQuvsME1d9N6PdtoJKmIbiKn5kt7RJeIUDag/74xG+PurvpP3sMbFS6HSJs6kZJUkhzzNQhWViVpJILPmLkeinePXibUGLHkFED1tCk3DSwf5NXQq+cdqeojpaP0+jlfS71ty9/1ZWF7ZmpsySOjMOVLCND9/j4FP1AhafhHPDLpHn+sUGBO3uIs10bc5hzjW1q8ok4O3/wN5v8otL7WJP3AnqzdX/SExgjt7iCJwfl6frGJppdlj1Gt3OLqXlOpHKn9bxJeFUAycQfQE+pJi8mW3+osehHpeDVf/IfRP8A6xwmZjlHT8vo9NZieduv5/UlM7HWrxTiern5wtM7BI8JB8mjUUR8aj6D8kxO/IyfzeNxq6kdJ+TFo0J6/qy0diLBfgPIk+lhGlhpCgLS5SfUfIxf7SrlFhiTyjN73t1Wk6NZ5TI4qbQHzI+UdQTq3lAPtHKKKmnYekcdku8+orHQ0vq3pAFyX++fWAlZ5egjneK39hG4pMdJcreorbrH9+In2YfGfWOwLvF7n0ESLi3lniafif772CEHn9ecGQOR9/1gYxQi4xQj2c15LFI3UPKOiXzfyT+kQYoQROL5w+0mIVMsbew+UWEofB+cXGL5xYYuMzuMV8hGSPhP15RBJHOGBihFxi+cZ3W8M7a+S6cP19I79nOxhkYsbxcYsRmbXNlfJUSDsYumTyhoYoRYYoRmb28HDr5ATL/CIJR+EQUYkRYYgRiZt4aitfIQHJoKkAae3+I73wjvfCMTlusVjuqW29o4/T/bBO9EdE0RObWInv8A34gufw+hjof8PoYN3ojveiGZ8GyvtAX5e8cvDPeiO94IZnwvDrP/AEWHN/WOlA5+xhjvBE7wRN0tcKveS3diLd2mGO8ESsQ3SRo0/Av3afoGOGWOf15QzWIlYhuleFT8Cvdjn9eUc7qG6xErEN0szoU8lBKMd7sw1WIlYhukjQp5LUK5+sSGO8ESG6V4NPL5x9tV9GLS+0DkA/1ePOpnfLd9Bff2ipmaWucm0IDVBrHO5LR9B53pj2j5a56Hyi37wP15R5rvn3LgbdTcsP1i5mM9tmB18/TWKj0g7SO3v+cXHaJtz588vS8eZM02IYjMX5WNy0FMyzc3Je9yG6llGKPR/vE7fT/XrF09oHlprv8AQjzgU4LG277B3t0Pp1jiJv3SrLK4cb33LHXflBHpFdpncbbX5P1gn7yP1Ye8eZ7wEu42OpA1FrDPO2nnBiNlXAcB/V/LnDEI9QO0jy8z9bxdPaN9N8/q0eVVOuA9sw19jmnzv0ygqJubtdmJvdi4/P1yiYgeoHaR5fQe0FGPMeS77dSQWIuQS/Ik/T5QQzhnmHyBZ3tZrsGbe0TbCvVo7RJvsWP16Rb95Hlrrpa/rHlVTrW1t1B/xp+sRGIFRCl6cJzNhchxS+pbaMzSB6w9pdD5/lFU9qFrN63zA087x5OZi0i93YDwkgkBy3MW9oqueCclJybLXM7A+R/RGnBMvWHtVTm2zX3fX0DCJ+9j0Jf/AIbzjyyp4Jsfuvdncg8RfxZjL5x0Nuw3cOGFr5+R94vDr4Z3S9UO1Vcnyzb84sO01Pbm1xew/wA+keV7wtdRIsVEOCGyOTZaawNM9yTUx1BIdg9nf+rPb1nDr4XdL2Ke0j+nVni/7wLPb6B/Qx5SXiMy9nIvYhyz5/M5DrBkTC7FiwuajoLlxfIHJhd3jM6dWotL0h7RLevS2fWOfvFWwb6MecQks5Ny7mwyYEtYvm/0YO5LU6Ns2VnLnnvlE4dV3S3R2kWf5/X0IIjtAnTfWMAKZ/UaONwc7bsc+kFlKvwnZ75E36jT0iTSqxMttWOMc+3Fs4y0TAQGf13/ADiLmh2OVuZbcDqM4zthcy0xjS2f1p+ccOOP173hJR2IN/8AAtC3fc75EajO5A9Hhtjwc2yMYrnEjGClc/cfKJF21TMvm6pmeuRe41IO/P6MWVO0UzHUC2RaoBmGW2cLypzh6gzciWDMSCXi0ua4PFZnZuFircJLDqY7IKpQbiBIDN4gC+gB3+e5glmvqQRq4tnt0v6wr9opsq2TOUGq93qIfbLbJo6JhcEg5varQMQGDHW30Kh1CrDO9mL5jk17ux6WgU1tSL8ueVJHD6OYWmrDiwqU2wLDJ3Vk/KCpmFzdt7sx6EORf1GsAyCDSwBGjXucz69NYLNZszTq4Ja4Fw4BGdmYecZ9ZcFzs+hY5E/Icmi8hZfTldieYKnL3NxsYB2XqxcAi9ISOd9PziGaHJU5OZCXLsWDDN3EJgumo5jVqiNRxjTnfSJ3rKBU4TqXDF9vJhlpFQ53pzZ77HIc+uhIjkmaRc6gsDrYjwMxy308oWGJCQFCqnmmq+qhUnJjysBlDCsUAWUkXJ0s9tAwbXN76xQZXxWSS2RKmNXRw7ks1txFzNIYgte5BAZgc5YPQEhucKCYWJDG1iSE8zcm1xrytFO/BAIIIAFnKr2ACnUU5VM18uogfQKUkAhgLbOBcJJv7B94qDcK4jZVQD0sWzZyHL7awiJq7ABxdgGQcnc1E2e9icheInFHOpIWMwKl5vkwULtoYDQTNqqsaiWNwQSA4yNdzfLRtI6maeSmDhjcEvayRlblzsIzvtylcJUQXpFahUXJL0pDj7t87+nJkxThJBBuHoYEEMKiTUkWzBiwknwvU1Eu5DFQcHNC789WcvnF5TEFgm1nINyWYqYAAkk358oy++4Som2TJLBy70lRJzSNNbPFyQoF2FiWIKSbJfhNN83LaaQRqpBFiz688xwkC35c47KU9iDZ8zz4gq2pcjLIZxmy8WeIpKSk3UeJs8gCKddOcFlYxRLBJJzuFpDuA7p6DbL1DQltWabEvSC4yN3YkZnP3giJ7eVy1iTVYEWcW/zCypmqnYkUKNw7fE783beDiYEk8AcBsrAtW7B9H9IxLRxYsMixILOLggkENm7jziIQLBy7XBSQAymB4h0bkLtCC9HBUka+IF1ORZwnpYl4MVkgm4GRvwiz3F6SGFh6QVqrWcmdqbgAu2YZ7/eGesERr/nRrM1zq3/EZCZtPELl8zTdw5LhmYNnfUQ0cRU4CxbIAkuNTyDObvlpeMS1B6XMcggkbgWJ0FRpY5i/6QVUwJzBskEmwZ+dgMmYPmLQjLWq4suxAHDkBmSNWDDzyik6a3Edbi6ruz/ecDMNb2jLR8TLkkkiwYD4s93uPSBKNLlQIuxZyB0Bs2R294XnTTkCkndFPDZrhrm+/TOBTCp/ukgKN6lOWvSMsg2nk8Af7WNAojehSvfWOQkpSnPFqcksM7lhEio8OkggghjncB2BzYu3KLqWwbjN8iQxKRsonTld4FLrVmKbZqL9Gvy3OcdMxksCkswJppFtzkDzjbItRHC4YXpukPzAID8ucdShN8gSGLpVbKq5fMDdrQOStxVwkMPCHvrxWHofKLGeAzqDfiDj2IBioNIWWYKyDsL72exPvFZcxLs7qzIINhm92CWY5ZRSYoJIK7WzYA7eKwOloH39NiSRmlnLf00ptyzgHBxB0lgQTUCgpO4IDb9faIV2DpfmHtZnSEk2zvVaFVIBJKXUxcEqmk78VKgBrpEl44GykBQ+NNSqQ97XUOhBgDiUdSE2zUACxuAFm58w144XSQUkItmAXP4cgkn+oaW5AC6R/DVLbOkIlpPK4FT32i9S/uhSU3rWVKd/wBw2eoe8VBgD95Mwvcli+oZZABI5hs+YMQBYI4pSdqHKi5eg1g7aM0LWYksL+KnXR66hVY66QZC1mxM0jnwpN3uagFeusUFmTAAGZ3cUzCpQdzZJKXu9+cGUoOKqgGPEKUEA6NZ3q0D2OwhSdPCQan2ulSgOToLAepygKMUDZMscWqKU5ixEoCojqBAasm9iFLublKgLZqZsszs4iIBqCSVhwXCVBI4mJFL3yu2w5RlS5iKmXOUkh/5iKAD8JCgc+ag8FT2iwppSq7JIqpyYAqmcB0ZlMNIB1SkcZSArRiVErJtcl3OXqPO0tJTwpKgp24KmpGYSG/LWEDi1ggrUiWklnuchkVisHnaLSVSZo4VXGxCASzs7pJyJegdIIeJD38RfxJqI1FSkuS3URUqDg8AY3Nrg3qcg7HY8jnFJsxaWsVJ0402GZVWtKj6n0i4mWcLr1DkOKSbVoJe2lgXioIqS5LFRIY1UpDDIU1BrtmGe295JxBDAMmktmP7bAgpa/wAWcDKmcqYVXCjUQHcNUHIz5iLlBSopcl24QomoEhQYm6XYbDmXiKblpSlVKwUrAesClJcMHWkBIOW3i9CyF0pcBzk4DDIv/DySeLMZwgJvCaQo0gJWEKomXqJKkKIFmZwdc47Lx7gJlzpaSHVQU3c5JKQ7l24klWWrXzLR6coEmzhqlWKUEGkJ8Lfrnzi0xZAKkVMyTwlKwQSHMsNUzeYcsHiqJswB6CHyppXLcb1UK0a+T5wH7Qkr4iE2ulaXA5y5iRwX5nJntEDiLpKrqII0oUlOf3lJJUN1JDsecMScSpTGoqYEpIAINnLpUczUBoSWhdUxJUOOWpmUzpcggU/iB0HFfnlFu7SQGqCnJIdaU1JSCbEgUnO2wiSsLjECnxhQ8RVSAUgO5JTUB4zm2foNU1ygoUie5SkqmMmkqI4iEUgpYKfLMXhqWwFguxJJSzGk6gLByqN38MCkpSCAPExJK1EaEFgt2aos2fJ4y0nfH7yVJJrspIApBtmFg5uydfSArmgnxWdCVVpCU60soU3cK05gRZWIJDBVkh0gpWVEhBBdVSUkFXJsukLywpZZxSQ5UQyqgwdRmIp3sl26QDqZ05V0oqByIXNY8wymvHYUVIk6lKjZzwXtyWB7CJGkeTWotxCk5gunLm/Q6QulbXCwo5kJSqb73AP08LSJr2CCoXDBCk+pJYQcpIHFMMpOiHQov0SeeZisuqVWXX3jjIFUuWeTVEn6yihxVJZagH1utQ6tS/mSOsCm4cOCaVdVJST1oJJiwxFKaUta4EtKqs91JiotIQgE/wA2/wANEpJPMKOXSJMlpl3WgJBy4iq/NRYvtSGikvAqVxGWq/xKDEnUkEFMX71MnNcpyfCgGYoPqVKP6wReXiUrAZM06BVSZaTyLpLjnnDUzEW45Z5KMwqAvzDK6CEvtpUXSop5kuFciJQB9YrLSpRcpqDgOnhL7VOaX6GCnzNCRVMIGxUaD0ACrPzED78BiL3YFVSUDnWbGBrxCZT8RQTmEso2+6pRAWnyhdPaC1K/g1oCswVFQV5F/SKjSmhTuSVPkEVzB1FCQluYVCs3HgqUEJWo3clpZG/ESVb6gwrN7wEhZDOHSEsPYM8MJXJWClQUhgPEogeiSbZaaQBsNLVNZQWyQMnNjl4lhQHk4jk0AvZS2dqD3qk7lyVDa4A8oBPCAxTTfJRSVjqlSunODJnqRcqVzWCqlzcFJyHQNAXEi1U1c3YCYkJDaCpJJIbS0dkzpuUruwmwJEuh0jRKiApXz/OneIJqUOLVa5jh+TVt5+kSZ2gkFkqWd1S1hY8kEAC+tL84oOnDrsSVc0rQqlhulNyMs4HiZkhXiZSsghIoQ4DZEgIPWFjMUlRpxAT/APYClQ/tyPk5g2EnhSmmIM4PxKUhIHktiW9+cEElYynwrRbJAJnrDaV0kDoAeRhiVjpi0OkFwohaFVIBBFilbgfmc4BiMCHKkIEo6Lr7zXIKSzecBRjQsKRNmzlppDukMGUGKSOerQkPywlLGqYhZvxsukgXZSCxT5jLWDYOagkUqlhSlMwquo7pPCz8y28ZuJnEUAkLCf5aZ1TAH4VkBrNZ3tAjiVFT8GgKTcj+1VJKbjeIr0ZClLAHjTqkkJI3BILDcNF1YcmvvLqvWAKlENcUmxfPwiMvFkpZbqkDK4cEi5CXFWxFtcs46nGoXS06pyakrVT/AHcafbK2jxFaOGwsuhQBAYCkJFKgfuuGZYfQgQWWlZslRVYFUs8LMM0pSQ2uR8jAVSZ9BIMpaSljUKFWYgBSeGzbixvnAcPj0UuupK0kgUggmoah1JtyLQDKJi1JXSAk1ZIcLdkqDXVS7p00yvBBOUlJTMIQU2CpiACBYcJsCzjNutoEcQlaSGRNS6hxFImAAsyaRxDZlfnFZgA4ROWoU/y2WogdKinfMRlpo4hwAWuFAOFEkkZEUJXo1h6Qt2h2hLkpSZxSsEuFCkqLNZSE0Enqmz31MKjEGUgBSFC9pkkFHCb1LSlms17dNSRcxSiCgImqUwczUu4a5BQ+Q/PrEMjy51csTErIFz4WIcpNlXAPCM+bRSZ2iqo/wiRS7zFHmAQUglOl+XOBAr7wVUkn7oExgGsVBIIULByoecHmpQAq1CRn3ShS7Z0gEC5ZiBAdQ5DjvWN/5hUL3LKKQSPKJGMtYf8AnU8lSEqUOqmDxI1hMsMY9ShSozVj8JoHmkXPrFe5AyCUE7rD+YAKveBplrDvObU0l6udhA1z5ehJ5kfnBDGHScgQRq6VhPV3Dwbu2F1JSdCCkF9gTUT5mM9BUrhS7fhb3JgxlgDQEZ03PmzgesVHVIBcEgnUgAluqbA84mHnS0uAaeZRX7lh7GLIlKVkCE8wVEnk8EnlIIDirckK8qAS0B2RjE3C5fe7FRceSSzQJYnnwVIGiQaSBsL1AecVMiWC5mGr4Ugn3GXpBPtDBu7LDkFDqSQTAAl4ZuKcCkZgjxHo7v1MNIx6AmhKVqfKtRljqQksrqXiSV13ZLDJlH/xe8Xxk5hSVJRsxClKt97OkesBErVS5nJlDREsWO5Uv/mBJQlWVJUciph6IDP1hZAS4JCph1pqLNspWZgszDTVFzKJDWKwQpuSQYqLqrlq8KJpLMLKB0BZGQ6wOZi5oJCiX+AAMkagKJPuDFpM5MrJZfZJCfIEv6QNWJJ8LoJN2AL71FIv0ZoCJQCO9mKSo6S1khR80tBx2ytHCJSZKSDeWllK/uU/tCU6QQ6yRyJsPIG/tB5E0H+Ysq2DBbHnVkOkQMd2gMSVlSuIoSQXHMh6T1EL9o4Upul0ghyi5bq/TaIJ6AWpJH4CoJ8wdPOGsNjpjBSQEUhiSHcDJg/QQCOAnFOSlId+IqpB5AABz5xrSsctAdCpK87lCkKBAzIdjnnCU2dUDMKArcBRAD60kHPlHcCRMC0qc2cJACb7pazb5QzgMjtEqeqUFJu4qyOpCTcDoYmDxKVqCU8IIpUhRC0nZgmk/PnCsjH90aTcakkLTzITlDq0Yac9NKF6gFkEN4kpOX1aKCzlTJACFpMyWwKQRUAH8L5+Srh46EJIBCJqE1XSLlzez2OuYaEZilykpJTMFJ0UplJf4kqbyaDYNiFd3MmoObE1EDM8JvGVbGGmyWmiXOKZigEkOQptRZgLWtFRLIUO9RLUVBkrQoypqWzdSAyyA2XvGemYFAd4kzCk0hYHdl9Aph7wWRjSTRLaogn+Izk2cJUQUkjygpyqahbtMIVkZyBML6caWORzUDBjMWlJ4gw0STK4XYMp1ZWtAMKVZVLQsFihSqXd7pepKwdrCOzjMQQ5QSDatHdEPk5cpKTu0RRcLisNNUy0XBvMmCttPGq3LTSGcJg0CZ41IJU6CHlp2FLkoVkLQKf2hKq/jSUkgAOihTlyxBT+kIYjtVA/hyJiEjIy1gmWWPwmwPRoi8mhi8atC3UgzlpLOxlhh4VVKLnyJhHG4mZMJC5SJtN6CpM4JDC3DSsWHOALUtDJKTLFnAqoPIVVJG9jFJU6bMLBKQAGDpFm1SvN+hi4TKqcQBb7OpPJM2alI6AgkesSNKXNSAASp2u4Wb63iRB5YYZJ/mTbciKfQQUdykcDX+8oEnyGXtCCpIOSSBur5RWWEksC25P6Rpk5N7SS1Il31JLPzIGfQwNCFjiXYaWDdEg/IRFYhCPA6l7kMPQwObOmr4l8ez6ekAzMXMmAkOkDUnPoVX8hAUyEpHGoBOoA4j6xVOJJzBJ/2pEcEt/vAcnv6xQyqclP8tLDdiVH+4s0c/eKRYpKzpUXaFk4IPxLp5XKj/bF1vLsAWyuKXgLzmWQZhCeUvIdRv0gKpaATSQUv4jb/sBvHZgIsqlIVm3Erz2gspKAA8usbub9doIqe05oFKVkp2AZuQYRxGIWbKDf1FQ9hcwadi0gMBSToliByJMLd9uCByLPu5NzAdlyUrstYRyZh66ecaMtZQOBSDycA9WHijNE5NsgDtdXvEnShahQVowsfOAdXPQo8QWFakGojkxy8oHM7PRdQWlvhVwKv1zgImLD0cL6MFdb5wMoL0zDS99/Q6QF1SlNwtnkDcj5x1GIUOLiByDiryc2IeChclIYBRWPC+WfLOGftPfJuQhYtxWTzbaAUGKLlSkh8rEov+IJtEldpkKzYcwFerMTD+ElBTy1MoEF1DXZv1MITuzpdLiYAoKalVuG7n1hkOSEIVxLCQ5YLQogOrdJNgzxyTgVMQJSZg+JJUk9CoBmOxjPHZyh00IuDDUnFTEkJADaZpHV9YBtOIMtNISsF6gKk0vkXDcX+ILLaYyhLvcFSDSC92teJR3lK6WU5CkhwKRz1gU8mUHSjxFyElWQFj+cSZUDDKmgqKagEuClwspu7EG7c408BipM8FE9ATMySpLyycyHGROWYEZffhanIck2IYKHIvEWXfvawiogKyI5PtCSGtjMIhCaFTmJBKaiDYbg/wCHgH26dTSqWFS9k8QA1IHi9DC60oSAlBC0uaiq6iG8JVkB5QeV3aHl5KJFwXSAz2fSMq5LxMkMxATkyyotpwcLpPI2hzDdiypwqlqyzQlQWQ/NTX5CM0TEoWO9lql38QehX4iIuozApUySmtNwbClQ0y1i5GlLnqQsIClMSABMBQTmCHbiHJotN7cQGSqUsB2NJAB/pBsYzcF2wpTy5wCpZvx2IP4VM79YYHZwv3KwpOfdzCFJL7DQwX8jU3thIPBPKE6JIII5HiiRjzMGsEgyZj8lEjyMSLhMyzJykaVLO6rRRE5RsAlPQX9Y4gUi6XO5NvTWDpxIZlEtsAwggBl6lzuSWiSZpHhST7j9IGtWrgjQR0OoMTbYQBZswak9NB5CBfaQAwSG3a5ihSkc+T/nEKwMkt1gggxigGTYHM2c+cElzQPE61aOTSP1gFKlaW5BoscMPjvAXYEmohHL9GgcxNOp5D9YInFsmkID/FrFZM5Nyu5gD4OWVahI3zI84LiBJHxTDu7DzjLmKcweSnU2Trziijk8IFuQeCnDqQHcJfmCfbKDqmAB0JI2Jz9IqJQUKlqtAROISAwFSt8mg9SlJsEqA8Vr+TwiMNUXQ9Ii4VbJ21Dv0gDAoa6io6BmKYrJnJUCFlQ+GwPqYXROvtB0S3TZB6i7c4gLLTWQStiLAnIgZCH5qACEzEANmU8R6EaRk/Y1G4UH+s9ofweK4iJhA31fzgF1olhw5AORI9AGgExLAZlJsCFOOjHKGp2HCgetiL2hIKUHTSCOYigsnFTEmxVTqH05tG5K7XKQQqVszXBGtxlHn+6qURTSW0/SLYfFKTZyUjxDkImVas8ypq2SkDlkN2q3gczDzJSDxgoJ8Kr+n+IqZ2SkJSRnYsoQGbPKyGffiDX6wBsNNlAglNQtkWbyMbasLKmh5MyhRN0r8OV2GQjz/eMFVAKGRAzH6wHwGpANOt3HQ7RDLeEmZLTYEi70iq3NBcHyiYRJSe8kTErfxyQCg+mTxmfvgFiHQpIsXd/OLhZmB+EWAdNidbjWC5WxuNQSRQoKyIWxHkRkYROCcuhY31S36xp/Z5ahSViWrZQcL2iiJExNiAqXrTl1ioojDzAG77/uf5xyOmVLN3b29okOfkY4D5OeZyiigXzce0UKn1gjuLiCCysSNQ3QRxc2zgMTr/iAKL5Rwj/iALLk5k/4i6MQB91zziiK120EEKUD7znW3zgLVqmHNuQgczDkHeKGcekWGJUbBvnAVmoUM84rKSCeKwjqaufWLpmJH4jzgIucBwoFt2vFfsys28tfSKtUbCDSVEa9dzFAEqO8MSMZRmKvyEDxCnuGHIQMqDMBeIHJhMzIgchb1gcpS5RIsXz1EUlYVSha8FEpQssWEBw4lOqR5Zg8osnFlBdDtzgalvYJB25QfBGWagssSLdYZA5vaClZpD8rP1EUTPSogEAAeUd+xKLlPEBqIXWkE294ZGrhJCCLEF/uk3HQwUYNbNztf2jEcpNrGNLs7tAlQSs9DsYZHZk9CiAXSoWJ1t+cASKVlmV8xGkJMuo1BycoSxmFCUqpLEHw8t30gCJly1JZ2Ic7X2hL7SU2CiRvn6RSUgKsVMfzg5ZPCUP+IRB2ZMSFWF211jRwWFTPSQhQQS1T+GM2aOAKSqpjkc07dRF8KgKckmXa5uUqMOyrdp9kLlKZnbUXB5xSV2kQKVJBHRiIPge0J0vStJ3vDpVh54uBLUdtDzigWHlJmXSoL0ZdlDoYkpEyWo0LKdwq6ekI4rArlK4S97Eax1OPLsoONRlCAWdiiVGtIKtSDYxyChMk3Djk8SGEZcgWMVmZx2JABi8kXiRIC2IMPIH8OJEgMxcRMSJAHxBuOkBk+IRyJAM4qwtaFSYkSAsmIrKJEgHMCotFcYYkSKBJgyxwmJEhBIOGWQoMSI5P8RiRIgCMo7LMSJAaqjwg84W7RUe8NzkIkSIpeZmI1cKeERIkVCePSxttDHZR/hzRpaJEiSsFMKs15nOO4zxmJEghrstRKTc2y5Qoj+Z/d84kSCt+bJS54R6CJEiRU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QTEhQUExQWFhUXFhcXFxcYFh0YGBoYFRQXFxgXGBcZHiggGBolHRcXITEhJSkrLi4uFx8zODMsNygtLisBCgoKDg0OGhAQGy0kHyQsLCwsLDQ0MCwsLCwsLCwsLCwsLCw0LCwsLCwsLCwsLCwsLCwsLCwsLCwsLCwsLCwsLP/AABEIAKgBLAMBIgACEQEDEQH/xAAbAAACAgMBAAAAAAAAAAAAAAADBAIFAAEGB//EAE8QAAECAgUIBQgHBgUACwAAAAEAAgMRBAUhMUESUWFxgZGhsQYTIsHRFDJCUnKCkuEWQ1NissLwFSMzg6LSRGNzk/EkNFRVZHSUo8PT4v/EABkBAAMBAQEAAAAAAAAAAAAAAAABAgMEBf/EACkRAAICAQQCAgEEAwEAAAAAAAABAhESAxMhUTFBYfAiBIHB8XGhsSP/2gAMAwEAAhEDEQA/AKfJUg1MRIJBkVrIXqnjAQxSDUUMUgxAWDDVMNUwxTDUARaEVoWNaisCAMa1HhtWmNRWpAGhgBGD0u0I7EhjENMMclmJmFnO7P8AJIB2AZSOOA7/AATAiYbSc5SLH44lFYVBdltQ3yBcdQ1XnhZtUYcWbpnPPvS0SJZLZ3njLctQ336udnepoqy0okTsu2d6BSolv6xAPeoUV3ZP6zoMd/IcpdyVcjcuCb4kxq/4PdxQhEvBuPA4FDERBe5VRNmRTgUq9yNEdMaRy+SXlMyF6pEsBES7yrJ9CddK3EXS3rcKrXFzQZCZxsN8sUZoMGU7nzvS0WGrR9BIiFhwJE9IVjV1CY5hypWEycDcZCU0OaQ1Bvg5B4QXNVjS2gOInORvSb2LRMzFXNQ3NTLmoZamAsWqBamS1QLUBYuWqJamC1aLUh2LFqzJR8hZkICyxpcUvdlHRwQchM5C3kJE2Lhi2GJgMUmw0WAuGKQYnmUFxMpW5k5V9UmI6QsIvn3JOaRSi2VLWIjWpqPQy0nEAymhhid2IgGorQthqI1qLA00IzAtNaiNalYE2BGahgIjQkMI0piEcUAIjUhhporTYgQ0UICx2j3FAim7V3lM0eWTmK20sMg4XkiYN11pUvgvyVrkN5XTUGqoZBtnp8NyrKXUjm5Rym5IttOClakbop6MkrKcuR6HGY0gubPGeZALTmQnBW+eDNOuS3pFfAxGvDJSEiCb7Vusqe2IxvVn94SDdbMm4BUTgryqKtDAyM/OCLZCWBJz6FnKMY8msJzm2iqrGhRoLsozmSZHOZW8yqh7nE3ma9FfSoMd07SG6DLTPiiQaso7jlCG0y0KVr15Rb/T5P8AF8Hmnkjzc125LPbJexxGNAPZGoBef9I6E0EuEgZ2tF9puVaevk6aI1f0+CuzmHNQyxPRqMWmRvs4hRbRHETDSQt7Rz0xAsUSxXkLo/HdDMQM7IzkAnUDegwaliuBIbdgb9iWceysJdFOWLWQrOkVZEYJualRBJuBKakmS00KZCzIVxRKhjxPMhOlnIyRvMgrBnQykG/qxoL/AACl6sV5Za05vwit6tb6tNlizq0siKFerTNFawEZU9ikIafg1FHcJthk7QL9ZScl7ZUYt+ESj1s23JhgHBxv12JCHS3g5U7ZzRjQIgMix1n3Sh9UpSj6HKUvZF0dxvtnfPFDyE0yCLJmWlZ1aq0S7NwaveZdkyMsM66BvREn05GQMiJ6wSqqhU58OeSb84mm49eR3elk2S7Iks5Zt8G0NtL8i2f0Uh4E3DGwmV+hVdYUNgiZJk0AWEDGVxkljT4xviP3qEaK55m4klKMZJ8sc5wa/FA41HLDI3yB3rTQp5KkGrWzEi0KYCkGqQaiwo2xFhqDQiNQmFB4aG5EY4IbynYqBiM4CQcQL5TxW4dMIPa7WsqLkItUuik2hg0touZfKZvNmAzILAw5UxqIwtQy1Y0y8Eq6Hl2X9DdBZDAsdjPPrTra1hGQMtS5GHBLiAMVc0fo4JAviSOYDvWE4xXlnVp6k3xGJcftVgsCEa7alH0Oji9zztHcFW0iFDFzidazUU+zVzki5fXjc6qq4rCHFaQQJ4GVo2pCIWG8BaDoOLZ71ooJcmctRyVFO1haZg251c1VHDAS+TrZoEaFCd5s28eaiSA0NwzrSTyRjBYsu4nSFoEg1Ku6Qkm1oVW2EDeZIrKE11mUZ6FnhBGu5Nh312LRkBKNrIC5rfhCbFUQxflnYtCj0YXzPvI/D0hfl7APrx5xsUBXLtKsqLQaK7An3kKl1ZR8rsuIGaYPNK4eKG1OrsjGq9noP3/JGolBhtIJiAywyJjiUkaMc4UTBdmVctVZn+Kd0dFHokB9uW0HQ0eKh5XEhWse14zESs2FUAgPzFYGvGBUrT+S3qLylR1MGsI0Qfw2NGl0uCrKfV0V7p9WPdI8ZlVnlDxfNbbSn4EpqDTtBKakqlZZUSpXgze2zNMTTcNuQf4ZlKXm51UGsYhvcStCnPzlDjN+QUoR8Fk6hwpWseNNvghsqcv/AIf9ViVFZxfWRG1vFHpFFTXhhem/KCPqWKPQ2gg8imo1SttLXyukDfdaq91YRDeSpsp0T9BN5kpafRKJVzhpGcAq6oMCA1jSWtJlaTaZ7VUNpUTSsJJtI4pPJ+WOLjF2kWFYQILm9gZLsJXHWkG1e83DiFjGjFTY0Yg7002l5FKpO6F4kAtvC01hR8hSDBpVZGeJlDo+WZXaU/Eqlkv4lur5qYYB5tylHjsbI5EysXqyb4OiOlFL8ivFWWEl7Rmxn4Kv6vBXD6aDP922WpLCLK4K1KXszlGHoRdAd6p3LINHLjKSddHfnQXTVZMnGIVtGc20Bs9YmgRYkTEy2rRac5UTDzkpf5LyXoXeRiSsa6HiHHajCA3EHesZRgTYJCetO0TYnEY03TC3CoQN7iNQXTUaqIYkS7K13J99HBBGS2UsBLdYsnrpeDaOg3yzm2VAx47EQz+8JT8ErTqrdDsyTYJlwMwVc0urLZjsj2pnck3UScw6KZaSTwRHU+RT0/VFLRw0OBcJgG0LpoNfwWjsw5aAAqwUGHjFGxpPeow4MIOE4h2Nlxmqk4y7IhnDxX+i4idIHZJLYLiBibtq5emUh0Q2gCZua2Sv21nDZMB73j7xs3ABCg1tBaZiE2eeVu9TH8fES5rLhyOcMJa6tdPFrGBEEi3J9mQ3zCC2FR8C7eD3K91+0ZbHTRo0c5juWuqT1uBIGtSDRebd4WOZttohR3xWtk0GWpEFIi4gz1fJThRMnCe9SbSHaNyhv4NEvlgHUuJjxCWc1pvaNgCsX0hxx3fMLUrL9kh4JqVegcb9ijYMCVrHE55gclj4EHBjhtTGToG5TPun3QnkTj9oR6lmazWZ8TJadBbOwWaZKwa4jBnwoheccnYxPNht2VggGcgDuRIdFJMrtYPcE+2IRcR8PyWOiuOP4kZsNqIm+hOGBOw96h1BzHcm5HEk7fFTbCH6s7kZsW2mIiCcx3LZgnMdydPtarZrMokWlx2+KebDbQuKMJTytwnJYYDR6Rn7KZbFN1vxSUb7wTtSyY8I+v5IwH4OO1CjtmfOswsKOGj1eKlPXvBSunaHVqmKuossQo+SunKSZDBp3eBUjol/VNPNk7aFn0IjFuqdqiKIc7RrcjlmkbitZPs7kZMMF0BNEEvPbvnyRaNRmT7RDht5KYAzN/qWZLNJ2lJyZSgk/QSIYIsDAdnfegup2T5rGjZatRA3BvE94Q5D1TvSQ268UYa1ifd+EpSNS4rj5x2TTUh6vFYWD1eKq0vRDyfsronWOvcTrQjRXHHirUNHqjeVstGDRvJVblE7d+ypFXn1m7z4KL6DLEHV81cOd90fr3VHLdp/WxLckG3Ep/ITmJ2LbYeTe3erdsR+d2/5KRjE35R2/JG4x7ceyvhU0D6tp1hEdWIN8MbCfFMPkcD+tizIb+mhTceiql2Ug6Vs+zPxDuH6ksb0sbZ+5dbpHEyXHRJW2iemfID9SWssXuc0EHS3P6zbV2bEOjk3p9ncDpMLT1TrJY59i0elDZy6s/GAM+Izc1xrZSnlA7Mr8MkVgM5NaNBt33WJbECt6XZ1o6UMuyDo7TbdKx/Sho+rM5yllCeuUlyvUm8gz3bRNRAnn2OHKaNmAbszrD0ob9k74h4LPpWz7N3xDwvXIQ3NaSQNYtvG+xSbE0OtMyGtI2zz3J7EOhb0zsB0nbKfVn4u+SIOkTTLsG0yv52LkGZfquGoZ77ZozHSvYcDa0jOlswHuyOnd0laDLq3b/kpjpG3CGd/OyxcpkifZbKf3COUrERwIFoB0W7cSjZgG7M6f6TD7N1mOUAN5C03pO029W6WfKEuMlyeWLCL8BaSNOAAW5nNbnybdYzYo2IdC3p9nVu6TNBkYRw9IY43XLB0nbM/uzZ97VaLFy7cr0RMY9mRxvB3qHU34HPlEcxyT2IC3pnWfSYfZHXlCXJRf0naBPq9HngYZ5LkojQCRI43me2YtWzFEvOEvb0Zj+rU9iHQb0+zrx0naL4RtGcHuWj0lbb+7MhjPukuUhRJi20YSMxvmpSIJItEhmnzG9LZgNa0zqx0iFv7p1mkafBQHSdt3VunfKYHMLngC70DtBt0WFLGILSRfOyRvs4pLRh0D1p9nV/SVv2Zvl53yWvpK28MJ94DuXHujjtXGcrJkWaZnlK9ShuaLJCZnZljZinsQ6Den2df9JB9mZZ8r5Kf7fb6jtc9mZcvBaTbMW/et5opv7Ra0yzyszlQ9GBS1ZnRft5vqHf8lAV+31DvHguddEafShke13TWutbnb8bZc7UbUR7kjoxX7bf3Zs096Cek7PUdvVCYoJvaB7QHJKRn2+cwZpOE91gTWjET1ZHUO6UNH1Z+IXZ1r6UN+zPxA9y5NscTlPXKQ77VKILLgdgw1yCexDoW9Ps6dvSppJHVO+IXqY6RtN0Mnb8lyjoYNszZmA3SnasJGBnoA8TelswDdmdS7pK0C2E7PeLpymh/Slv2R+Ib1y7JAGwC28uE+Vi0XC9sp5wRO/GxGzDoN2R1n0mafq3bxKzTK9Q+lLPUO/5LmXPzgyNk5HbahOJF09kx+ITRsw6DdkBiw3G0w3X3CGXYZ71NrnNEpFolhCd4pakxIXqyP+vDPN6jR6VDHpbosE8Msro9GPsZZEa4E9ZE0jqzrvkVOE5ovdE2NA5tKGaxYbjEOqIPyQyOKgI4NwPvRHn8MKSXJQw6PCGLgbrm/wBgQRSGOMgSTmm0ch3qb3lt74YzAPjDuCC+sRKRiN/3Ip5uITSExmRNjWSHu85FSdMC0PEsJMI/BMIAiD7SDPS4kjvWBgPpwQNIcOOWEUA3AjOMy0P1mGDh7C3Djk3tfr6o4Tuk1RZV87Q+H8T/AP7Qjsqok+ex0jcCdeMUqW0MG+k4ZMQ64RHGc1A0sgW7nAAcbUwarH2bT/MPe5CNCAMuo3PN+jtSTVC5BOpAJHmjSBNEhWix8Iy9aQlwmjQ4In/1d5OYPHe4owopP1DhreJ7pSRYhVs7suFMZgDzAWESviQ5ez3TTMahxB5sL+pg5hQDYgEnwiPZfC75IsbIiIGyk+HqEgd2V3KEWkGc5iRkJ+d3IrZCzIftiQkYMaZnqIp1RGEcHBFioBDjCZyRtyCBqm5qn1wN4OuzuCFKCCcqDGG0Hm5FZFo4HZhRfjYOb0MaBvLB6IOkuDcfaCjDpDJ+bjhFu/8AcROuhX9XEA/12Hh1tigaWw3Mfb/nQz+coDgi97XWBpdqLjyiSWocGI30Dnt62e4P7krHiNtm0T/1IZ/MowqQBbI7Ord+ZVRNllDgulblA6OsB4qfaYZTfryCddpCrH1kzEDa2HP8a0KwZZJzBoc2Fw7alxZaZbtdO9x1FgH4mjgtOiHPjnEvxBVQrdhvdANt8mDgIqlErMfawZ7SLNDXlTiyrH3E3ZQloHMNiTKGC8WTfolCO7tOSHlxsJLDddCiuH9IPJDpFPdhBcdIgxBttglPFgWH7w2Ev1OYBMeKXjUci90toHJpVeY2VaYbx7j+6jSUmxrLYcxphv5+ThVTJGxR7jlzzdojkxTNk5nTIPebtBaJKviUsC+G3TJr57f3AUw5h9AbC8fhgiSVMCxER8rCPjceBKi6kH1Db7Xh3pQth/Zv1tbEPOCguitFghna2Jz6lKhlm9pAsYDrIMsc6WiRZH6vR2wfzJRsZnpdWDpiAfio/emIfVkeczZEgkb+pCKoBWDSQ36+C7SYA5tiJry3KFtKgDRkvH/y5KiI8HCHRZaXBvCRWnxIQtLaI0Z5h34WgqvvogIawe0WRaO9ugie4vUoNctBGVDET2XQhwJM96QjwqM49qJCGhoeeOQtQqrojhMR2N1u7pAp0vY+S5/b4AIFFfPNKF3FRFbOdL/o8W37rJbO0quLVFDb/it0zuvWjQ6I3/FPM8zyBuFqlRj6/kbZaRLbTRI+xsMcZJaKRd5K/UXQ0l5DRZzbSnT9o75yKhFoTLxSmnNlRSDuLVSX3kljjGsN1DiHTJruICOIfq0Eu1hs9uSJhU0WE0CRpLXfdaSeOQVuEIItMR8/uhx/tVV95FZc+Tu/7vhzzk9xC0ITjZ5HRBnLi35Kp8qgDGOfecwHc5yHEpVHtlDcfaivP52z3Ixf3+xlv+zXk+ZQm+yR/ciipXH/ALJYLewDtmVQCNBxgDXOJz6xSYIR/wAOJaC7viIqX3+xcF4KpcLmQT7MJkv6iFIVTbfCBzGFAI3F6pGtZf5O+WhzjyKk4QTfR3z1nuTpi4LaNVTsDAn/AKMFvJ5KlD6NxBIufCGjqmHvsSVC8nAyjAfPDt3cFYwI0A2mC45hl/8A5WM5yXCLjFMt6nqZjQ7rIjDYZSZDvz2TsSMbo/NxyY0MH/y8MjgEQUujY0eINTncwFCJSaHjDjA6Hzl3rBakrvk0WnFCzqkjNmBFhnT1DfAKTakjH6yDto7P7kGLT6HaHCk/G7nIKujUuhA2Gk7wbNoXRGTl/RnKNFjGqiM23rYH+y0ciotokb16Kf5fcAVUup1DONJ3ts2EKBj0f0YlIGsMPKS0p/USdHDo9IbK2jfBL8tiaFKjtkCYIx0nTIysXN0ZrDL/AKTGaL5ZGGtp7lZwKvhPEvK4ptxM+DgolFe/+FJlp5XGPpwxPOwHk6an1kQjsxhPOIYcMcL1WOoAbfSWkZnAflkdi02gQL3PgzNsyJGQxtnzU0vqKtllEiRQJGkNBvn1R3ETs2qvptLeLfKRL1S14GzsustUIlDoxujWTEw11mNp7QCrY4ojbHdZZiHnJO+IeARGK+oG2NsryJdlQnDTlAbOwFt9fXF3UD+cRwyVRRqTRZ3xj74PMIsOl0WfZDycZiEfxNV4Lom2W46QE+a6jDQaQe8LR6Qn/wAP/wCo8GJSFT6MJAA6ZQofHJHcmYVYUT0pAD1oQt3DmEnFdDsMK6JFjqODppcQYaGgKDK1f/kE6KS7w70vHrOrzfDYSbz1QEtM5W7EvFj1a65u5pZ3BJL4GWf7YiOnIMOp4d+ZTZTIpt8nYdPY7iucpD6FLsMIOiKO4khLF1F9WPsiz4zTwXQrGv2S37Fw/msn8IcOKNC6Nh1vVvGt8N3BrpqiNHjYEE7DymieS0p2BI1ADeZLTkn9y7PR1jb4TiM/XM5Yb0ej9F2ut6p0tEQOnucM4VNCqymkTAZZjlw/FCe6lQrS5gOgtdukly/DGdI7oqyQIhOGibjfv5rTeic8wB1k8lzbq3pJviuJGYyG5qkK4peER+iw+CKn2HB0v0QF2XPRMj/hY3oi3GVn3j8lz37UpOMSJvI3TQI8aO4dp8QjS4kc0Yz7FwdQejkBt74bf5k+GUEE1XCZ5sVpzyhucN9vLFc4wvAkHuGjKPIIjKI92J15Lu4KlGXti4L1z4TTaWg6AWHeckKRrOE3zXN2BpP4wlaJ0aiOExkEe9P8Pen4VSFthhwzZeWRCd1yVx7FQE9ImjBxH3W5PJ5C3D6Uwhb1DicO03icmatKPVQ+zhmWaEWHeXIxq5kiDYcAXm7HEBQ3Aaspz0ueTZBl/NcORCg3pJGcZBsEDSCTvcSmo9SMv64CeFvMuW4PR2HMF0SGbtfNV/50FsJFr2K6QnDBGYD+1MwKyiZI7bdwPcnT0ehgWMYQcTNviiwKkIsyYcsJOPguOUoUbJSsjBpsaV7Bp6sHhKSG+nxJycQfdaOGQr41K84WaJSSFa1DEkJPtzDlISXLHUTlRpjKiufHOVbkb4QOy0SKXp8dhllNYZG+ZypZ5gkFJ0ro9SCZ83Ac3KnrOpooAByTb9owfmXfpqNrkxndcltD8nce24jQSeciFKNQqN6Loe0Pcf6HBcq+qYw9Fvxg8JoXkUT1NwMuAXTj0zLg6I0NpsbEhHQGxPzTQmUaATIxGNP3jkji5slTQ6JF9Ru0T3osOqIjr2t2B3cE6+R8F2aHDHm0iCwfdcB+ck3LcChQjYaQzNZGkTPRlgS/WhVb6hkLWOnnlEaGzz2dxQf2CbxFhjW54I3tElH7lcF03otAJtigmcrHsIwusPNRd0Sgi6O0ZrieBFqpI1ROAyjHhE5gXk2DUdSVdVjpTL5nMMonfky4oqXYcHRHowBZ18P3gB+aa23o002dZCOkNceAdLguU6h2B5qQdGGJ2/MJ4y7FwdYeiueLDP8AK+akaigs/iFo1Oa3+ki5cyyl0q3tHT5o7kN0CO82znnLO8BLGXthwdeyqKLcMl08cpp5zG5AfV1DnLsbSG7gb1zDqljm3JnqY7uCwVSQO02ONTLOMksfkrg6OPVECUw6HqIluIcOSXNWswbBI1jwVPDq1otDok9E2kcCOKMyhk3RI20jvKdNexcF1+0qGPrHD2QRyCFEreizsjRtkhxlNcV1eaakGuuke/ejEeKOyNZ0d3px3e11Z4uaiCsIDBMgnMMuGDua2YXGtoMR1zTv+abotQxn3SGgk+CMUKl2dEOlUMH+EDrM1n0wBuYwDMAD4KthdGIlpOSNJmdxDUaH0ezv15LSfyoqIWhs9LgLoTNoHcoR+lbrwxg09XP81u5Rh1BCnkhznamlv5SeCa+jGJcwD75dPcWtRUEKxMdJXSt6wHO1rWcSwqLekDze98vvOa4bshPjo20mQjMn91jP75qEbonEbaHtI1eEwi4D5K6NX8czDXOA27pT4Jd9axja6I6eZXYqSlASa9ss0hrt7K22pI5scbPutZzMlScSW2c86sIk7XHeVOHTnes4bVfv6OyvdEJ0MaeDXFApFRgeaXOOmE4Hg3vVKSF+xUGmuzn4isbT3i57xqJHEFOxaviNvDgNIkOKF5I4+iOaoVofo1exMmWWbM7iTxJQzXjwZteZ6PkgQavM59lvtEA7irihUJpPaLRLNk2rCWnzwVmkLQeldKaOyXy2lS+l9KJ/QPAK9h0Z4ta5m5h4FRdVhjTDiJgE+jgM00pfp0lk0hrVZTHpTSr5ka8k8wlG9MIgJsDtbW9wCPTOjrzY0Abf1JJO6KxM8Ma3tCIQguinKxyH0vzw2tOcA85puj9JIJsiE253RJbgCFzdJqeIzGGfZIPJJRIDmmTrDpBHNaYRZPB3jaRRHXRZZgDyD2qL4ECfZjhs5YM7m3a1wXUnC3YtPhPF4I1iSWHyHB6NCquRm2lOszBpadWTYf8AlGo1Bf6NIc85sgHC2xvaG9eYspT2+bMarOQW3VjEucXyzFxPCalwff8Aoqj1aAHeu12sObd7yIWsInPXaP8AleR+Vzw3rDF+6OfJJ6XyPno9NpsWi+k+GD7YnPYbElHriiNEg8uzyL3c7OK8+FNlgDrAI4qXl5NwaNQA5JrTXYnfR11Irei+oX+6RzMilXV1R5WQp6CGjuVC2sYt+UdYkVJ1avNhcDrht5yVYio6Wj9JYTfNhv1CIAOYUonSyGT/AAHHccdC5VmQfOiZOphPeiCA3CMJaeydxIS24hZ0v0igXmjOn7DRbrRD0loxvhRNzfFct5KbxEYffkeK0aG71mf7jPFG3ELH4dGA88AD2gTuaUwKTAZc0k5wPE2LFi0qyEDiVyMGMGsPeeJlNJRaxcbp8R8lixCQ6BNpZvM9g8CEyK3OLZ6XOJ/pK0sQOkNQK8kbWz0AADgnIfSH/KJFt7yZLFiWKYnwNM6TQhdAt9qQ5KDekbnGxkNgN5LSTtIPctrELTiDbGHV3CAkYnwtypbwEvErdv1bok85yW8AFixNQQmRh1vEH1z2+6HD9bFjq/jA/wAaY9iXctrEYR6FbDMrl7h2ooHuEqTa3cLGxRuyeYW1iMIitgzXsW4vB+Fw/Cp0ethPtZAn/lhYsVRgk+BPksoFd5Fxb8PyRY9cgtn2Lrwck6rwVixdWok4mMW7orYVftbMEuPvOPNyw1/DNjmNd71vFYsXFtxOm2BFawhaIbdRt/MtR62gOEjRydLclYsQ4ISYv1NHfeyLDGc2DgDPYEOJR6vuMZ4OgE7xkrFijm/JpFJomyr6I+xkVmtzS1x2uLQpP6MwzLJfZnFu7DitrEpNr2NJMieigtLXEyxcwGeazKEuKTj9G4mDSTm6sNG8PM1pYs96SKxQo7o5H+zHxN8UA1Q70i1ut4HBYsWsJuREuAceqXNwJu82ZvExglTAlflbR8lixUnYWayf1+ipsjFtwA1gHmsWKmNGGnuzN2NHhoWvL3eq34G+C0sSoZ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data:image/jpeg;base64,/9j/4AAQSkZJRgABAQAAAQABAAD/2wCEAAkGBxQTEhQUExQWFhUXFhcXFxcYFh0YGBoYFRQXFxgXGBcZHiggGBolHRcXITEhJSkrLi4uFx8zODMsNygtLisBCgoKDg0OGhAQGy0kHyQsLCwsLDQ0MCwsLCwsLCwsLCwsLCw0LCwsLCwsLCwsLCwsLCwsLCwsLCwsLCwsLCwsLP/AABEIAKgBLAMBIgACEQEDEQH/xAAbAAACAgMBAAAAAAAAAAAAAAADBAIFAAEGB//EAE8QAAECAgUIBQgHBgUACwAAAAEAAgMRBAUhMUESUWFxgZGhsQYTIsHRFDJCUnKCkuEWQ1NissLwFSMzg6LSRGNzk/EkNFRVZHSUo8PT4v/EABkBAAMBAQEAAAAAAAAAAAAAAAABAgMEBf/EACkRAAICAQQCAgEEAwEAAAAAAAABAhESAxMhUTFBYfAiBIHB8XGhsSP/2gAMAwEAAhEDEQA/AKfJUg1MRIJBkVrIXqnjAQxSDUUMUgxAWDDVMNUwxTDUARaEVoWNaisCAMa1HhtWmNRWpAGhgBGD0u0I7EhjENMMclmJmFnO7P8AJIB2AZSOOA7/AATAiYbSc5SLH44lFYVBdltQ3yBcdQ1XnhZtUYcWbpnPPvS0SJZLZ3njLctQ336udnepoqy0okTsu2d6BSolv6xAPeoUV3ZP6zoMd/IcpdyVcjcuCb4kxq/4PdxQhEvBuPA4FDERBe5VRNmRTgUq9yNEdMaRy+SXlMyF6pEsBES7yrJ9CddK3EXS3rcKrXFzQZCZxsN8sUZoMGU7nzvS0WGrR9BIiFhwJE9IVjV1CY5hypWEycDcZCU0OaQ1Bvg5B4QXNVjS2gOInORvSb2LRMzFXNQ3NTLmoZamAsWqBamS1QLUBYuWqJamC1aLUh2LFqzJR8hZkICyxpcUvdlHRwQchM5C3kJE2Lhi2GJgMUmw0WAuGKQYnmUFxMpW5k5V9UmI6QsIvn3JOaRSi2VLWIjWpqPQy0nEAymhhid2IgGorQthqI1qLA00IzAtNaiNalYE2BGahgIjQkMI0piEcUAIjUhhporTYgQ0UICx2j3FAim7V3lM0eWTmK20sMg4XkiYN11pUvgvyVrkN5XTUGqoZBtnp8NyrKXUjm5Rym5IttOClakbop6MkrKcuR6HGY0gubPGeZALTmQnBW+eDNOuS3pFfAxGvDJSEiCb7Vusqe2IxvVn94SDdbMm4BUTgryqKtDAyM/OCLZCWBJz6FnKMY8msJzm2iqrGhRoLsozmSZHOZW8yqh7nE3ma9FfSoMd07SG6DLTPiiQaso7jlCG0y0KVr15Rb/T5P8AF8Hmnkjzc125LPbJexxGNAPZGoBef9I6E0EuEgZ2tF9puVaevk6aI1f0+CuzmHNQyxPRqMWmRvs4hRbRHETDSQt7Rz0xAsUSxXkLo/HdDMQM7IzkAnUDegwaliuBIbdgb9iWceysJdFOWLWQrOkVZEYJualRBJuBKakmS00KZCzIVxRKhjxPMhOlnIyRvMgrBnQykG/qxoL/AACl6sV5Za05vwit6tb6tNlizq0siKFerTNFawEZU9ikIafg1FHcJthk7QL9ZScl7ZUYt+ESj1s23JhgHBxv12JCHS3g5U7ZzRjQIgMix1n3Sh9UpSj6HKUvZF0dxvtnfPFDyE0yCLJmWlZ1aq0S7NwaveZdkyMsM66BvREn05GQMiJ6wSqqhU58OeSb84mm49eR3elk2S7Iks5Zt8G0NtL8i2f0Uh4E3DGwmV+hVdYUNgiZJk0AWEDGVxkljT4xviP3qEaK55m4klKMZJ8sc5wa/FA41HLDI3yB3rTQp5KkGrWzEi0KYCkGqQaiwo2xFhqDQiNQmFB4aG5EY4IbynYqBiM4CQcQL5TxW4dMIPa7WsqLkItUuik2hg0touZfKZvNmAzILAw5UxqIwtQy1Y0y8Eq6Hl2X9DdBZDAsdjPPrTra1hGQMtS5GHBLiAMVc0fo4JAviSOYDvWE4xXlnVp6k3xGJcftVgsCEa7alH0Oji9zztHcFW0iFDFzidazUU+zVzki5fXjc6qq4rCHFaQQJ4GVo2pCIWG8BaDoOLZ71ooJcmctRyVFO1haZg251c1VHDAS+TrZoEaFCd5s28eaiSA0NwzrSTyRjBYsu4nSFoEg1Ku6Qkm1oVW2EDeZIrKE11mUZ6FnhBGu5Nh312LRkBKNrIC5rfhCbFUQxflnYtCj0YXzPvI/D0hfl7APrx5xsUBXLtKsqLQaK7An3kKl1ZR8rsuIGaYPNK4eKG1OrsjGq9noP3/JGolBhtIJiAywyJjiUkaMc4UTBdmVctVZn+Kd0dFHokB9uW0HQ0eKh5XEhWse14zESs2FUAgPzFYGvGBUrT+S3qLylR1MGsI0Qfw2NGl0uCrKfV0V7p9WPdI8ZlVnlDxfNbbSn4EpqDTtBKakqlZZUSpXgze2zNMTTcNuQf4ZlKXm51UGsYhvcStCnPzlDjN+QUoR8Fk6hwpWseNNvghsqcv/AIf9ViVFZxfWRG1vFHpFFTXhhem/KCPqWKPQ2gg8imo1SttLXyukDfdaq91YRDeSpsp0T9BN5kpafRKJVzhpGcAq6oMCA1jSWtJlaTaZ7VUNpUTSsJJtI4pPJ+WOLjF2kWFYQILm9gZLsJXHWkG1e83DiFjGjFTY0Yg7002l5FKpO6F4kAtvC01hR8hSDBpVZGeJlDo+WZXaU/Eqlkv4lur5qYYB5tylHjsbI5EysXqyb4OiOlFL8ivFWWEl7Rmxn4Kv6vBXD6aDP922WpLCLK4K1KXszlGHoRdAd6p3LINHLjKSddHfnQXTVZMnGIVtGc20Bs9YmgRYkTEy2rRac5UTDzkpf5LyXoXeRiSsa6HiHHajCA3EHesZRgTYJCetO0TYnEY03TC3CoQN7iNQXTUaqIYkS7K13J99HBBGS2UsBLdYsnrpeDaOg3yzm2VAx47EQz+8JT8ErTqrdDsyTYJlwMwVc0urLZjsj2pnck3UScw6KZaSTwRHU+RT0/VFLRw0OBcJgG0LpoNfwWjsw5aAAqwUGHjFGxpPeow4MIOE4h2Nlxmqk4y7IhnDxX+i4idIHZJLYLiBibtq5emUh0Q2gCZua2Sv21nDZMB73j7xs3ABCg1tBaZiE2eeVu9TH8fES5rLhyOcMJa6tdPFrGBEEi3J9mQ3zCC2FR8C7eD3K91+0ZbHTRo0c5juWuqT1uBIGtSDRebd4WOZttohR3xWtk0GWpEFIi4gz1fJThRMnCe9SbSHaNyhv4NEvlgHUuJjxCWc1pvaNgCsX0hxx3fMLUrL9kh4JqVegcb9ijYMCVrHE55gclj4EHBjhtTGToG5TPun3QnkTj9oR6lmazWZ8TJadBbOwWaZKwa4jBnwoheccnYxPNht2VggGcgDuRIdFJMrtYPcE+2IRcR8PyWOiuOP4kZsNqIm+hOGBOw96h1BzHcm5HEk7fFTbCH6s7kZsW2mIiCcx3LZgnMdydPtarZrMokWlx2+KebDbQuKMJTytwnJYYDR6Rn7KZbFN1vxSUb7wTtSyY8I+v5IwH4OO1CjtmfOswsKOGj1eKlPXvBSunaHVqmKuossQo+SunKSZDBp3eBUjol/VNPNk7aFn0IjFuqdqiKIc7RrcjlmkbitZPs7kZMMF0BNEEvPbvnyRaNRmT7RDht5KYAzN/qWZLNJ2lJyZSgk/QSIYIsDAdnfegup2T5rGjZatRA3BvE94Q5D1TvSQ268UYa1ifd+EpSNS4rj5x2TTUh6vFYWD1eKq0vRDyfsronWOvcTrQjRXHHirUNHqjeVstGDRvJVblE7d+ypFXn1m7z4KL6DLEHV81cOd90fr3VHLdp/WxLckG3Ep/ITmJ2LbYeTe3erdsR+d2/5KRjE35R2/JG4x7ceyvhU0D6tp1hEdWIN8MbCfFMPkcD+tizIb+mhTceiql2Ug6Vs+zPxDuH6ksb0sbZ+5dbpHEyXHRJW2iemfID9SWssXuc0EHS3P6zbV2bEOjk3p9ncDpMLT1TrJY59i0elDZy6s/GAM+Izc1xrZSnlA7Mr8MkVgM5NaNBt33WJbECt6XZ1o6UMuyDo7TbdKx/Sho+rM5yllCeuUlyvUm8gz3bRNRAnn2OHKaNmAbszrD0ob9k74h4LPpWz7N3xDwvXIQ3NaSQNYtvG+xSbE0OtMyGtI2zz3J7EOhb0zsB0nbKfVn4u+SIOkTTLsG0yv52LkGZfquGoZ77ZozHSvYcDa0jOlswHuyOnd0laDLq3b/kpjpG3CGd/OyxcpkifZbKf3COUrERwIFoB0W7cSjZgG7M6f6TD7N1mOUAN5C03pO029W6WfKEuMlyeWLCL8BaSNOAAW5nNbnybdYzYo2IdC3p9nVu6TNBkYRw9IY43XLB0nbM/uzZ97VaLFy7cr0RMY9mRxvB3qHU34HPlEcxyT2IC3pnWfSYfZHXlCXJRf0naBPq9HngYZ5LkojQCRI43me2YtWzFEvOEvb0Zj+rU9iHQb0+zrx0naL4RtGcHuWj0lbb+7MhjPukuUhRJi20YSMxvmpSIJItEhmnzG9LZgNa0zqx0iFv7p1mkafBQHSdt3VunfKYHMLngC70DtBt0WFLGILSRfOyRvs4pLRh0D1p9nV/SVv2Zvl53yWvpK28MJ94DuXHujjtXGcrJkWaZnlK9ShuaLJCZnZljZinsQ6Den2df9JB9mZZ8r5Kf7fb6jtc9mZcvBaTbMW/et5opv7Ra0yzyszlQ9GBS1ZnRft5vqHf8lAV+31DvHguddEafShke13TWutbnb8bZc7UbUR7kjoxX7bf3Zs096Cek7PUdvVCYoJvaB7QHJKRn2+cwZpOE91gTWjET1ZHUO6UNH1Z+IXZ1r6UN+zPxA9y5NscTlPXKQ77VKILLgdgw1yCexDoW9Ps6dvSppJHVO+IXqY6RtN0Mnb8lyjoYNszZmA3SnasJGBnoA8TelswDdmdS7pK0C2E7PeLpymh/Slv2R+Ib1y7JAGwC28uE+Vi0XC9sp5wRO/GxGzDoN2R1n0mafq3bxKzTK9Q+lLPUO/5LmXPzgyNk5HbahOJF09kx+ITRsw6DdkBiw3G0w3X3CGXYZ71NrnNEpFolhCd4pakxIXqyP+vDPN6jR6VDHpbosE8Msro9GPsZZEa4E9ZE0jqzrvkVOE5ovdE2NA5tKGaxYbjEOqIPyQyOKgI4NwPvRHn8MKSXJQw6PCGLgbrm/wBgQRSGOMgSTmm0ch3qb3lt74YzAPjDuCC+sRKRiN/3Ip5uITSExmRNjWSHu85FSdMC0PEsJMI/BMIAiD7SDPS4kjvWBgPpwQNIcOOWEUA3AjOMy0P1mGDh7C3Djk3tfr6o4Tuk1RZV87Q+H8T/AP7Qjsqok+ex0jcCdeMUqW0MG+k4ZMQ64RHGc1A0sgW7nAAcbUwarH2bT/MPe5CNCAMuo3PN+jtSTVC5BOpAJHmjSBNEhWix8Iy9aQlwmjQ4In/1d5OYPHe4owopP1DhreJ7pSRYhVs7suFMZgDzAWESviQ5ez3TTMahxB5sL+pg5hQDYgEnwiPZfC75IsbIiIGyk+HqEgd2V3KEWkGc5iRkJ+d3IrZCzIftiQkYMaZnqIp1RGEcHBFioBDjCZyRtyCBqm5qn1wN4OuzuCFKCCcqDGG0Hm5FZFo4HZhRfjYOb0MaBvLB6IOkuDcfaCjDpDJ+bjhFu/8AcROuhX9XEA/12Hh1tigaWw3Mfb/nQz+coDgi97XWBpdqLjyiSWocGI30Dnt62e4P7krHiNtm0T/1IZ/MowqQBbI7Ord+ZVRNllDgulblA6OsB4qfaYZTfryCddpCrH1kzEDa2HP8a0KwZZJzBoc2Fw7alxZaZbtdO9x1FgH4mjgtOiHPjnEvxBVQrdhvdANt8mDgIqlErMfawZ7SLNDXlTiyrH3E3ZQloHMNiTKGC8WTfolCO7tOSHlxsJLDddCiuH9IPJDpFPdhBcdIgxBttglPFgWH7w2Ev1OYBMeKXjUci90toHJpVeY2VaYbx7j+6jSUmxrLYcxphv5+ThVTJGxR7jlzzdojkxTNk5nTIPebtBaJKviUsC+G3TJr57f3AUw5h9AbC8fhgiSVMCxER8rCPjceBKi6kH1Db7Xh3pQth/Zv1tbEPOCguitFghna2Jz6lKhlm9pAsYDrIMsc6WiRZH6vR2wfzJRsZnpdWDpiAfio/emIfVkeczZEgkb+pCKoBWDSQ36+C7SYA5tiJry3KFtKgDRkvH/y5KiI8HCHRZaXBvCRWnxIQtLaI0Z5h34WgqvvogIawe0WRaO9ugie4vUoNctBGVDET2XQhwJM96QjwqM49qJCGhoeeOQtQqrojhMR2N1u7pAp0vY+S5/b4AIFFfPNKF3FRFbOdL/o8W37rJbO0quLVFDb/it0zuvWjQ6I3/FPM8zyBuFqlRj6/kbZaRLbTRI+xsMcZJaKRd5K/UXQ0l5DRZzbSnT9o75yKhFoTLxSmnNlRSDuLVSX3kljjGsN1DiHTJruICOIfq0Eu1hs9uSJhU0WE0CRpLXfdaSeOQVuEIItMR8/uhx/tVV95FZc+Tu/7vhzzk9xC0ITjZ5HRBnLi35Kp8qgDGOfecwHc5yHEpVHtlDcfaivP52z3Ixf3+xlv+zXk+ZQm+yR/ciipXH/ALJYLewDtmVQCNBxgDXOJz6xSYIR/wAOJaC7viIqX3+xcF4KpcLmQT7MJkv6iFIVTbfCBzGFAI3F6pGtZf5O+WhzjyKk4QTfR3z1nuTpi4LaNVTsDAn/AKMFvJ5KlD6NxBIufCGjqmHvsSVC8nAyjAfPDt3cFYwI0A2mC45hl/8A5WM5yXCLjFMt6nqZjQ7rIjDYZSZDvz2TsSMbo/NxyY0MH/y8MjgEQUujY0eINTncwFCJSaHjDjA6Hzl3rBakrvk0WnFCzqkjNmBFhnT1DfAKTakjH6yDto7P7kGLT6HaHCk/G7nIKujUuhA2Gk7wbNoXRGTl/RnKNFjGqiM23rYH+y0ciotokb16Kf5fcAVUup1DONJ3ts2EKBj0f0YlIGsMPKS0p/USdHDo9IbK2jfBL8tiaFKjtkCYIx0nTIysXN0ZrDL/AKTGaL5ZGGtp7lZwKvhPEvK4ptxM+DgolFe/+FJlp5XGPpwxPOwHk6an1kQjsxhPOIYcMcL1WOoAbfSWkZnAflkdi02gQL3PgzNsyJGQxtnzU0vqKtllEiRQJGkNBvn1R3ETs2qvptLeLfKRL1S14GzsustUIlDoxujWTEw11mNp7QCrY4ojbHdZZiHnJO+IeARGK+oG2NsryJdlQnDTlAbOwFt9fXF3UD+cRwyVRRqTRZ3xj74PMIsOl0WfZDycZiEfxNV4Lom2W46QE+a6jDQaQe8LR6Qn/wAP/wCo8GJSFT6MJAA6ZQofHJHcmYVYUT0pAD1oQt3DmEnFdDsMK6JFjqODppcQYaGgKDK1f/kE6KS7w70vHrOrzfDYSbz1QEtM5W7EvFj1a65u5pZ3BJL4GWf7YiOnIMOp4d+ZTZTIpt8nYdPY7iucpD6FLsMIOiKO4khLF1F9WPsiz4zTwXQrGv2S37Fw/msn8IcOKNC6Nh1vVvGt8N3BrpqiNHjYEE7DymieS0p2BI1ADeZLTkn9y7PR1jb4TiM/XM5Yb0ej9F2ut6p0tEQOnucM4VNCqymkTAZZjlw/FCe6lQrS5gOgtdukly/DGdI7oqyQIhOGibjfv5rTeic8wB1k8lzbq3pJviuJGYyG5qkK4peER+iw+CKn2HB0v0QF2XPRMj/hY3oi3GVn3j8lz37UpOMSJvI3TQI8aO4dp8QjS4kc0Yz7FwdQejkBt74bf5k+GUEE1XCZ5sVpzyhucN9vLFc4wvAkHuGjKPIIjKI92J15Lu4KlGXti4L1z4TTaWg6AWHeckKRrOE3zXN2BpP4wlaJ0aiOExkEe9P8Pen4VSFthhwzZeWRCd1yVx7FQE9ImjBxH3W5PJ5C3D6Uwhb1DicO03icmatKPVQ+zhmWaEWHeXIxq5kiDYcAXm7HEBQ3Aaspz0ueTZBl/NcORCg3pJGcZBsEDSCTvcSmo9SMv64CeFvMuW4PR2HMF0SGbtfNV/50FsJFr2K6QnDBGYD+1MwKyiZI7bdwPcnT0ehgWMYQcTNviiwKkIsyYcsJOPguOUoUbJSsjBpsaV7Bp6sHhKSG+nxJycQfdaOGQr41K84WaJSSFa1DEkJPtzDlISXLHUTlRpjKiufHOVbkb4QOy0SKXp8dhllNYZG+ZypZ5gkFJ0ro9SCZ83Ac3KnrOpooAByTb9owfmXfpqNrkxndcltD8nce24jQSeciFKNQqN6Loe0Pcf6HBcq+qYw9Fvxg8JoXkUT1NwMuAXTj0zLg6I0NpsbEhHQGxPzTQmUaATIxGNP3jkji5slTQ6JF9Ru0T3osOqIjr2t2B3cE6+R8F2aHDHm0iCwfdcB+ck3LcChQjYaQzNZGkTPRlgS/WhVb6hkLWOnnlEaGzz2dxQf2CbxFhjW54I3tElH7lcF03otAJtigmcrHsIwusPNRd0Sgi6O0ZrieBFqpI1ROAyjHhE5gXk2DUdSVdVjpTL5nMMonfky4oqXYcHRHowBZ18P3gB+aa23o002dZCOkNceAdLguU6h2B5qQdGGJ2/MJ4y7FwdYeiueLDP8AK+akaigs/iFo1Oa3+ki5cyyl0q3tHT5o7kN0CO82znnLO8BLGXthwdeyqKLcMl08cpp5zG5AfV1DnLsbSG7gb1zDqljm3JnqY7uCwVSQO02ONTLOMksfkrg6OPVECUw6HqIluIcOSXNWswbBI1jwVPDq1otDok9E2kcCOKMyhk3RI20jvKdNexcF1+0qGPrHD2QRyCFEreizsjRtkhxlNcV1eaakGuuke/ejEeKOyNZ0d3px3e11Z4uaiCsIDBMgnMMuGDua2YXGtoMR1zTv+abotQxn3SGgk+CMUKl2dEOlUMH+EDrM1n0wBuYwDMAD4KthdGIlpOSNJmdxDUaH0ezv15LSfyoqIWhs9LgLoTNoHcoR+lbrwxg09XP81u5Rh1BCnkhznamlv5SeCa+jGJcwD75dPcWtRUEKxMdJXSt6wHO1rWcSwqLekDze98vvOa4bshPjo20mQjMn91jP75qEbonEbaHtI1eEwi4D5K6NX8czDXOA27pT4Jd9axja6I6eZXYqSlASa9ss0hrt7K22pI5scbPutZzMlScSW2c86sIk7XHeVOHTnes4bVfv6OyvdEJ0MaeDXFApFRgeaXOOmE4Hg3vVKSF+xUGmuzn4isbT3i57xqJHEFOxaviNvDgNIkOKF5I4+iOaoVofo1exMmWWbM7iTxJQzXjwZteZ6PkgQavM59lvtEA7irihUJpPaLRLNk2rCWnzwVmkLQeldKaOyXy2lS+l9KJ/QPAK9h0Z4ta5m5h4FRdVhjTDiJgE+jgM00pfp0lk0hrVZTHpTSr5ka8k8wlG9MIgJsDtbW9wCPTOjrzY0Abf1JJO6KxM8Ma3tCIQguinKxyH0vzw2tOcA85puj9JIJsiE253RJbgCFzdJqeIzGGfZIPJJRIDmmTrDpBHNaYRZPB3jaRRHXRZZgDyD2qL4ECfZjhs5YM7m3a1wXUnC3YtPhPF4I1iSWHyHB6NCquRm2lOszBpadWTYf8AlGo1Bf6NIc85sgHC2xvaG9eYspT2+bMarOQW3VjEucXyzFxPCalwff8Aoqj1aAHeu12sObd7yIWsInPXaP8AleR+Vzw3rDF+6OfJJ6XyPno9NpsWi+k+GD7YnPYbElHriiNEg8uzyL3c7OK8+FNlgDrAI4qXl5NwaNQA5JrTXYnfR11Irei+oX+6RzMilXV1R5WQp6CGjuVC2sYt+UdYkVJ1avNhcDrht5yVYio6Wj9JYTfNhv1CIAOYUonSyGT/AAHHccdC5VmQfOiZOphPeiCA3CMJaeydxIS24hZ0v0igXmjOn7DRbrRD0loxvhRNzfFct5KbxEYffkeK0aG71mf7jPFG3ELH4dGA88AD2gTuaUwKTAZc0k5wPE2LFi0qyEDiVyMGMGsPeeJlNJRaxcbp8R8lixCQ6BNpZvM9g8CEyK3OLZ6XOJ/pK0sQOkNQK8kbWz0AADgnIfSH/KJFt7yZLFiWKYnwNM6TQhdAt9qQ5KDekbnGxkNgN5LSTtIPctrELTiDbGHV3CAkYnwtypbwEvErdv1bok85yW8AFixNQQmRh1vEH1z2+6HD9bFjq/jA/wAaY9iXctrEYR6FbDMrl7h2ooHuEqTa3cLGxRuyeYW1iMIitgzXsW4vB+Fw/Cp0ethPtZAn/lhYsVRgk+BPksoFd5Fxb8PyRY9cgtn2Lrwck6rwVixdWok4mMW7orYVftbMEuPvOPNyw1/DNjmNd71vFYsXFtxOm2BFawhaIbdRt/MtR62gOEjRydLclYsQ4ISYv1NHfeyLDGc2DgDPYEOJR6vuMZ4OgE7xkrFijm/JpFJomyr6I+xkVmtzS1x2uLQpP6MwzLJfZnFu7DitrEpNr2NJMieigtLXEyxcwGeazKEuKTj9G4mDSTm6sNG8PM1pYs96SKxQo7o5H+zHxN8UA1Q70i1ut4HBYsWsJuREuAceqXNwJu82ZvExglTAlflbR8lixUnYWayf1+ipsjFtwA1gHmsWKmNGGnuzN2NHhoWvL3eq34G+C0sSoZ/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6" name="Picture 8" descr="http://webneel.com/wallpaper/sites/default/files/images/04-2013/20-beach-sea-photograph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010398"/>
            <a:ext cx="2808332" cy="1755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85503" y="2121789"/>
                <a:ext cx="4658839" cy="12960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1.4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9</m:t>
                          </m:r>
                        </m:sup>
                      </m:sSup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km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1000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503" y="2121789"/>
                <a:ext cx="4658839" cy="129606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57200" y="3682134"/>
                <a:ext cx="5179238" cy="12523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1.4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9</m:t>
                          </m:r>
                        </m:sup>
                      </m:sSup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km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1000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km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682134"/>
                <a:ext cx="5179238" cy="125239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 flipV="1">
            <a:off x="2437219" y="3914903"/>
            <a:ext cx="609600" cy="68580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139928" y="4308331"/>
            <a:ext cx="609600" cy="68580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051253" y="5638800"/>
                <a:ext cx="305846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1.4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18</m:t>
                          </m:r>
                        </m:sup>
                      </m:sSup>
                      <m:sSup>
                        <m:sSup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US" sz="4000"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p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253" y="5638800"/>
                <a:ext cx="3058466" cy="61555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ounded Rectangle 13"/>
          <p:cNvSpPr/>
          <p:nvPr/>
        </p:nvSpPr>
        <p:spPr>
          <a:xfrm>
            <a:off x="1853928" y="5560725"/>
            <a:ext cx="3403872" cy="69362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729254" y="4749862"/>
                <a:ext cx="232262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1000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1×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9254" y="4749862"/>
                <a:ext cx="2322624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2887" r="-787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684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0" grpId="0"/>
      <p:bldP spid="14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28601"/>
                <a:ext cx="8229600" cy="167640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In a laboratory, you determine that the density of a certain solid is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5.23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−6</m:t>
                        </m:r>
                      </m:sup>
                    </m:sSup>
                    <m:box>
                      <m:box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sz="28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kg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en-US" sz="2800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mm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</m:e>
                    </m:box>
                  </m:oMath>
                </a14:m>
                <a:r>
                  <a:rPr lang="en-US" dirty="0" smtClean="0"/>
                  <a:t>. </a:t>
                </a:r>
                <a:r>
                  <a:rPr lang="en-US" dirty="0"/>
                  <a:t>Convert this density into kilograms per cubic meter.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28601"/>
                <a:ext cx="8229600" cy="1676400"/>
              </a:xfrm>
              <a:blipFill rotWithShape="0">
                <a:blip r:embed="rId2"/>
                <a:stretch>
                  <a:fillRect l="-1852" t="-7636" r="-1259" b="-2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600200" y="2057400"/>
                <a:ext cx="5453994" cy="8250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5.23</m:t>
                      </m:r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−6</m:t>
                          </m:r>
                        </m:sup>
                      </m:sSup>
                      <m:box>
                        <m:box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sz="36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kg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US" sz="36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mm</m:t>
                                  </m:r>
                                </m:e>
                                <m:sup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e>
                      </m:box>
                      <m:sSup>
                        <m:sSupPr>
                          <m:ctrlPr>
                            <a:rPr lang="en-US" sz="3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box>
                                <m:box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f>
                                    <m:fPr>
                                      <m:ctrlPr>
                                        <a:rPr lang="en-US" sz="36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1000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600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mm</m:t>
                                      </m:r>
                                    </m:num>
                                    <m:den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600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m</m:t>
                                      </m:r>
                                    </m:den>
                                  </m:f>
                                </m:e>
                              </m:box>
                            </m:e>
                          </m:d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057400"/>
                <a:ext cx="5453994" cy="82509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295400" y="3352800"/>
                <a:ext cx="6356035" cy="13049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5.23</m:t>
                      </m:r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−6</m:t>
                          </m:r>
                        </m:sup>
                      </m:sSup>
                      <m:box>
                        <m:box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sz="36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kg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US" sz="36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mm</m:t>
                                  </m:r>
                                </m:e>
                                <m:sup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e>
                      </m:box>
                      <m:d>
                        <m:dPr>
                          <m:ctrlPr>
                            <a:rPr lang="en-US" sz="3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1000</m:t>
                                  </m:r>
                                </m:e>
                                <m:sup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US" sz="36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mm</m:t>
                                  </m:r>
                                </m:e>
                                <m:sup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sSup>
                                <m:sSupPr>
                                  <m:ctrlP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US" sz="36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352800"/>
                <a:ext cx="6356035" cy="130497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 flipV="1">
            <a:off x="3839998" y="3834997"/>
            <a:ext cx="974397" cy="990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373710" y="3124200"/>
            <a:ext cx="974397" cy="990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178445" y="5172627"/>
                <a:ext cx="2787110" cy="8250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5.23</m:t>
                      </m:r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box>
                        <m:boxPr>
                          <m:ctrlPr>
                            <a:rPr lang="en-US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US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sz="36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kg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US" sz="36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e>
                      </m:box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8445" y="5172627"/>
                <a:ext cx="2787110" cy="82509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ounded Rectangle 8"/>
          <p:cNvSpPr/>
          <p:nvPr/>
        </p:nvSpPr>
        <p:spPr>
          <a:xfrm>
            <a:off x="2971800" y="5029200"/>
            <a:ext cx="3276600" cy="1143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4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start the chapter </a:t>
            </a:r>
            <a:r>
              <a:rPr lang="en-US" smtClean="0"/>
              <a:t>1 slides!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438400"/>
            <a:ext cx="2157413" cy="274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39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2.1.3179"/>
  <p:tag name="PPTVERSION" val="15"/>
  <p:tag name="TPOS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187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Aharoni</vt:lpstr>
      <vt:lpstr>Arial</vt:lpstr>
      <vt:lpstr>Calibri</vt:lpstr>
      <vt:lpstr>Cambria Math</vt:lpstr>
      <vt:lpstr>Office Theme</vt:lpstr>
      <vt:lpstr>college physics</vt:lpstr>
      <vt:lpstr>The Textbook</vt:lpstr>
      <vt:lpstr>Grading</vt:lpstr>
      <vt:lpstr>Let’s warm up</vt:lpstr>
      <vt:lpstr>PowerPoint Presentation</vt:lpstr>
      <vt:lpstr>PowerPoint Presentation</vt:lpstr>
      <vt:lpstr>PowerPoint Presentation</vt:lpstr>
      <vt:lpstr>Let’s start the chapter 1 slides!</vt:lpstr>
    </vt:vector>
  </TitlesOfParts>
  <Company>Utah Valley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physics</dc:title>
  <dc:creator>MiniQuad</dc:creator>
  <cp:lastModifiedBy>dad</cp:lastModifiedBy>
  <cp:revision>36</cp:revision>
  <dcterms:created xsi:type="dcterms:W3CDTF">2014-04-03T04:45:59Z</dcterms:created>
  <dcterms:modified xsi:type="dcterms:W3CDTF">2014-05-12T04:06:37Z</dcterms:modified>
</cp:coreProperties>
</file>